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6" r:id="rId3"/>
    <p:sldId id="257" r:id="rId4"/>
    <p:sldId id="258" r:id="rId5"/>
    <p:sldId id="259" r:id="rId6"/>
    <p:sldId id="260" r:id="rId7"/>
    <p:sldId id="261" r:id="rId8"/>
    <p:sldId id="262" r:id="rId9"/>
    <p:sldId id="263" r:id="rId10"/>
    <p:sldId id="264" r:id="rId11"/>
    <p:sldId id="265" r:id="rId12"/>
    <p:sldId id="266" r:id="rId13"/>
    <p:sldId id="268" r:id="rId14"/>
    <p:sldId id="267" r:id="rId15"/>
    <p:sldId id="269" r:id="rId16"/>
    <p:sldId id="270" r:id="rId17"/>
    <p:sldId id="29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p:normalViewPr>
  <p:slideViewPr>
    <p:cSldViewPr snapToGrid="0">
      <p:cViewPr varScale="1">
        <p:scale>
          <a:sx n="57" d="100"/>
          <a:sy n="57" d="100"/>
        </p:scale>
        <p:origin x="9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23D9-5C2E-4C39-ABD2-A9F6F5DE6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F479B8-3217-4CED-BF10-C42E1851D8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66C0E9-C143-4B22-83D1-58FAC641978B}"/>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B67C6F06-E1ED-4570-AC81-79B7A3242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7E20F-74E2-4CCE-A663-67E3BB048516}"/>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604228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2F35-CA78-41DD-B965-9CA0286E78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470FBF-0A25-4DA3-B333-4DC670B60F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D27-D4E2-4560-965E-21DCA5900AD2}"/>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861BCE08-B776-44CF-96A7-6AA14A6FD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3A503-0128-43AB-BA16-492DAADC55E8}"/>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263419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FA111-B051-4E66-8706-DC921C4B0F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72200-E097-4DAD-912D-3D5F4B8E04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DBCFE-D25C-484E-B066-229903398ABC}"/>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237A398F-4502-4F15-868C-E04B7FB8A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DCFF-B871-4EC5-BDFC-80EC5ED84AEB}"/>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426803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9455-9B5D-498E-8837-EF61D798D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38D5FF-2683-4A0C-86E1-644D83B2F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79006-7FC4-4640-BCD6-6505A2E698ED}"/>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1421764D-03D8-45E7-9AEF-8E72607CF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50B18-4C04-4243-9466-4DB51096FCCF}"/>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170281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7D39-00B4-40BD-BB9B-E64AC2265C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FEA1F-E00B-4C89-BED9-0911DA4E2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A3611-ED53-4DB8-A413-97EEFECC9966}"/>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813F2EAC-2209-4C05-9A19-1F54AC5C2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64E47-75FE-47D4-8771-4AAB1798E2D4}"/>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987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1478-42B0-461B-B43B-094647422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86B0E-27F6-4B5F-A042-B92F6CB31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9EF10-FDEA-4083-B2F8-ABDD742B9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E86E5-73B1-4386-BB81-F13E17D49CC5}"/>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6" name="Footer Placeholder 5">
            <a:extLst>
              <a:ext uri="{FF2B5EF4-FFF2-40B4-BE49-F238E27FC236}">
                <a16:creationId xmlns:a16="http://schemas.microsoft.com/office/drawing/2014/main" id="{09A13EED-3328-4074-BB22-EA8EC4487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486BF-7706-4E66-9667-B6EB0EC25E3D}"/>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303638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AFA4-80B1-48F3-B854-955CC836AC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F2A472-B3BE-4EE4-932F-676B050B8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1EF382-3CFE-489C-9EF7-DE7FE6E28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6EEE01-064B-446D-9679-4FB6F18CA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4D66D-A05E-4798-96C4-D7016B784F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6DB2E-D285-4A57-8777-2F9DE1467ADD}"/>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8" name="Footer Placeholder 7">
            <a:extLst>
              <a:ext uri="{FF2B5EF4-FFF2-40B4-BE49-F238E27FC236}">
                <a16:creationId xmlns:a16="http://schemas.microsoft.com/office/drawing/2014/main" id="{7E3C585F-1B2C-43F3-9E5F-51FEB1E6E4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A47171-0B01-4C81-873E-A1C5EAB227A6}"/>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169869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2823-EB7C-4730-A4D4-3FAADD634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53CD96-CB44-4F36-B633-B375B3F57913}"/>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4" name="Footer Placeholder 3">
            <a:extLst>
              <a:ext uri="{FF2B5EF4-FFF2-40B4-BE49-F238E27FC236}">
                <a16:creationId xmlns:a16="http://schemas.microsoft.com/office/drawing/2014/main" id="{1A65E1BC-5A32-4121-BA34-3C2327979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5841D-EF2A-42EC-A5A3-2BF93FE79137}"/>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77962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FDC716-3D97-40D3-AAA7-0892491942D5}"/>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3" name="Footer Placeholder 2">
            <a:extLst>
              <a:ext uri="{FF2B5EF4-FFF2-40B4-BE49-F238E27FC236}">
                <a16:creationId xmlns:a16="http://schemas.microsoft.com/office/drawing/2014/main" id="{53F6B7F8-B9A3-4261-90B6-5715BE84B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574B85-B44E-4D6E-809D-942B5C131A5C}"/>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69455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696E-3253-446B-A305-40FA1242B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E46B90-778F-4971-8B95-39941E5CA1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CFD240-6B31-451F-A5E3-E47CD4054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01D61-55AD-4CF0-AF6F-CDD96F43321F}"/>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6" name="Footer Placeholder 5">
            <a:extLst>
              <a:ext uri="{FF2B5EF4-FFF2-40B4-BE49-F238E27FC236}">
                <a16:creationId xmlns:a16="http://schemas.microsoft.com/office/drawing/2014/main" id="{F4F7DE2D-7A79-4EE8-8BC4-DCDE1BF2A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526BA-4936-4D53-9B03-044BE674A643}"/>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27036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8A68-6B5B-4978-A006-F733CFD9D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676F92-9485-49E4-9E99-E097E7325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12EEB1-ECE9-45B3-B1AD-C8A40932A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5D0647-778B-4664-B487-0F9FDF09B5C4}"/>
              </a:ext>
            </a:extLst>
          </p:cNvPr>
          <p:cNvSpPr>
            <a:spLocks noGrp="1"/>
          </p:cNvSpPr>
          <p:nvPr>
            <p:ph type="dt" sz="half" idx="10"/>
          </p:nvPr>
        </p:nvSpPr>
        <p:spPr/>
        <p:txBody>
          <a:bodyPr/>
          <a:lstStyle/>
          <a:p>
            <a:fld id="{BF16689C-86E9-49EB-BA81-6A0E68A50939}" type="datetimeFigureOut">
              <a:rPr lang="en-US" smtClean="0"/>
              <a:t>8/21/2020</a:t>
            </a:fld>
            <a:endParaRPr lang="en-US"/>
          </a:p>
        </p:txBody>
      </p:sp>
      <p:sp>
        <p:nvSpPr>
          <p:cNvPr id="6" name="Footer Placeholder 5">
            <a:extLst>
              <a:ext uri="{FF2B5EF4-FFF2-40B4-BE49-F238E27FC236}">
                <a16:creationId xmlns:a16="http://schemas.microsoft.com/office/drawing/2014/main" id="{F7903C29-5A02-44B0-8295-15D6BDA9D1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7E2E5-3808-4983-9FFB-5250D3005998}"/>
              </a:ext>
            </a:extLst>
          </p:cNvPr>
          <p:cNvSpPr>
            <a:spLocks noGrp="1"/>
          </p:cNvSpPr>
          <p:nvPr>
            <p:ph type="sldNum" sz="quarter" idx="12"/>
          </p:nvPr>
        </p:nvSpPr>
        <p:spPr/>
        <p:txBody>
          <a:bodyPr/>
          <a:lstStyle/>
          <a:p>
            <a:fld id="{9CE46453-D506-478A-B8A8-F60908F7B36D}" type="slidenum">
              <a:rPr lang="en-US" smtClean="0"/>
              <a:t>‹#›</a:t>
            </a:fld>
            <a:endParaRPr lang="en-US"/>
          </a:p>
        </p:txBody>
      </p:sp>
    </p:spTree>
    <p:extLst>
      <p:ext uri="{BB962C8B-B14F-4D97-AF65-F5344CB8AC3E}">
        <p14:creationId xmlns:p14="http://schemas.microsoft.com/office/powerpoint/2010/main" val="418060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1169F3-0C45-4660-87A9-C6A7193E2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AC0BC-7CF4-4061-BB0B-1FFFCA0FF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44316-3E77-4695-A1A7-CC2928C58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6689C-86E9-49EB-BA81-6A0E68A50939}" type="datetimeFigureOut">
              <a:rPr lang="en-US" smtClean="0"/>
              <a:t>8/21/2020</a:t>
            </a:fld>
            <a:endParaRPr lang="en-US"/>
          </a:p>
        </p:txBody>
      </p:sp>
      <p:sp>
        <p:nvSpPr>
          <p:cNvPr id="5" name="Footer Placeholder 4">
            <a:extLst>
              <a:ext uri="{FF2B5EF4-FFF2-40B4-BE49-F238E27FC236}">
                <a16:creationId xmlns:a16="http://schemas.microsoft.com/office/drawing/2014/main" id="{476E4225-61D4-45B4-AAF1-2017C77D9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BF3FA9-269C-452E-BF03-A3E809FFE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46453-D506-478A-B8A8-F60908F7B36D}" type="slidenum">
              <a:rPr lang="en-US" smtClean="0"/>
              <a:t>‹#›</a:t>
            </a:fld>
            <a:endParaRPr lang="en-US"/>
          </a:p>
        </p:txBody>
      </p:sp>
    </p:spTree>
    <p:extLst>
      <p:ext uri="{BB962C8B-B14F-4D97-AF65-F5344CB8AC3E}">
        <p14:creationId xmlns:p14="http://schemas.microsoft.com/office/powerpoint/2010/main" val="3297144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ebapps1.chicago.gov/elf/index.html"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6056-E1C0-43D7-9872-6F099EFB39EB}"/>
              </a:ext>
            </a:extLst>
          </p:cNvPr>
          <p:cNvSpPr>
            <a:spLocks noGrp="1"/>
          </p:cNvSpPr>
          <p:nvPr>
            <p:ph type="title"/>
          </p:nvPr>
        </p:nvSpPr>
        <p:spPr>
          <a:xfrm>
            <a:off x="838200" y="365125"/>
            <a:ext cx="10515600" cy="2157966"/>
          </a:xfrm>
        </p:spPr>
        <p:txBody>
          <a:bodyPr>
            <a:normAutofit fontScale="90000"/>
          </a:bodyPr>
          <a:lstStyle/>
          <a:p>
            <a:r>
              <a:rPr lang="en-US" dirty="0"/>
              <a:t>Before beginning.  Just a reminder that clicking the Resources link at the top of all the pages in ELF you can find links to Instructions, FAQ’s and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35ED448-6293-4141-8848-C8675FF769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52" y="2702823"/>
            <a:ext cx="11610296" cy="3264173"/>
          </a:xfrm>
        </p:spPr>
      </p:pic>
    </p:spTree>
    <p:extLst>
      <p:ext uri="{BB962C8B-B14F-4D97-AF65-F5344CB8AC3E}">
        <p14:creationId xmlns:p14="http://schemas.microsoft.com/office/powerpoint/2010/main" val="4288504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C73A-BA7C-4D33-87DA-420A45B1D55A}"/>
              </a:ext>
            </a:extLst>
          </p:cNvPr>
          <p:cNvSpPr>
            <a:spLocks noGrp="1"/>
          </p:cNvSpPr>
          <p:nvPr>
            <p:ph type="title"/>
          </p:nvPr>
        </p:nvSpPr>
        <p:spPr>
          <a:xfrm>
            <a:off x="838200" y="365126"/>
            <a:ext cx="10515600" cy="1038672"/>
          </a:xfrm>
        </p:spPr>
        <p:txBody>
          <a:bodyPr/>
          <a:lstStyle/>
          <a:p>
            <a:r>
              <a:rPr lang="en-US" dirty="0"/>
              <a:t>In the proper year choose Create Registration</a:t>
            </a:r>
          </a:p>
        </p:txBody>
      </p:sp>
      <p:pic>
        <p:nvPicPr>
          <p:cNvPr id="5" name="Content Placeholder 4" descr="A screenshot of a cell phone&#10;&#10;Description automatically generated">
            <a:extLst>
              <a:ext uri="{FF2B5EF4-FFF2-40B4-BE49-F238E27FC236}">
                <a16:creationId xmlns:a16="http://schemas.microsoft.com/office/drawing/2014/main" id="{3204C7A2-AF09-46AB-8EF3-EF21BB8D41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8501" y="1311476"/>
            <a:ext cx="7547020" cy="5139891"/>
          </a:xfrm>
        </p:spPr>
      </p:pic>
    </p:spTree>
    <p:extLst>
      <p:ext uri="{BB962C8B-B14F-4D97-AF65-F5344CB8AC3E}">
        <p14:creationId xmlns:p14="http://schemas.microsoft.com/office/powerpoint/2010/main" val="208436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86DB-4996-4DCC-B3D5-58202686BCB9}"/>
              </a:ext>
            </a:extLst>
          </p:cNvPr>
          <p:cNvSpPr>
            <a:spLocks noGrp="1"/>
          </p:cNvSpPr>
          <p:nvPr>
            <p:ph type="title"/>
          </p:nvPr>
        </p:nvSpPr>
        <p:spPr>
          <a:xfrm>
            <a:off x="838200" y="365126"/>
            <a:ext cx="10515600" cy="948519"/>
          </a:xfrm>
        </p:spPr>
        <p:txBody>
          <a:bodyPr>
            <a:normAutofit fontScale="90000"/>
          </a:bodyPr>
          <a:lstStyle/>
          <a:p>
            <a:r>
              <a:rPr lang="en-US" dirty="0"/>
              <a:t>Provide the Lobbyist Details (if pre-populated make sure it is correct) and hit Continue</a:t>
            </a:r>
          </a:p>
        </p:txBody>
      </p:sp>
      <p:pic>
        <p:nvPicPr>
          <p:cNvPr id="5" name="Content Placeholder 4" descr="A screenshot of a cell phone&#10;&#10;Description automatically generated">
            <a:extLst>
              <a:ext uri="{FF2B5EF4-FFF2-40B4-BE49-F238E27FC236}">
                <a16:creationId xmlns:a16="http://schemas.microsoft.com/office/drawing/2014/main" id="{CB3CD98C-A683-4B50-9317-E04BBEACC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7138" y="1465988"/>
            <a:ext cx="6812924" cy="5308085"/>
          </a:xfrm>
        </p:spPr>
      </p:pic>
    </p:spTree>
    <p:extLst>
      <p:ext uri="{BB962C8B-B14F-4D97-AF65-F5344CB8AC3E}">
        <p14:creationId xmlns:p14="http://schemas.microsoft.com/office/powerpoint/2010/main" val="144252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3869-3F9E-4920-A2EE-B18442FEC978}"/>
              </a:ext>
            </a:extLst>
          </p:cNvPr>
          <p:cNvSpPr>
            <a:spLocks noGrp="1"/>
          </p:cNvSpPr>
          <p:nvPr>
            <p:ph type="title"/>
          </p:nvPr>
        </p:nvSpPr>
        <p:spPr>
          <a:xfrm>
            <a:off x="838200" y="365126"/>
            <a:ext cx="10515600" cy="793974"/>
          </a:xfrm>
        </p:spPr>
        <p:txBody>
          <a:bodyPr/>
          <a:lstStyle/>
          <a:p>
            <a:r>
              <a:rPr lang="en-US" dirty="0"/>
              <a:t>Choose Add Employer</a:t>
            </a:r>
          </a:p>
        </p:txBody>
      </p:sp>
      <p:pic>
        <p:nvPicPr>
          <p:cNvPr id="5" name="Content Placeholder 4" descr="A screenshot of a social media post&#10;&#10;Description automatically generated">
            <a:extLst>
              <a:ext uri="{FF2B5EF4-FFF2-40B4-BE49-F238E27FC236}">
                <a16:creationId xmlns:a16="http://schemas.microsoft.com/office/drawing/2014/main" id="{7B0E6A49-0637-4503-AA52-57D5E48AF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045" y="1121250"/>
            <a:ext cx="8500056" cy="5284973"/>
          </a:xfrm>
        </p:spPr>
      </p:pic>
    </p:spTree>
    <p:extLst>
      <p:ext uri="{BB962C8B-B14F-4D97-AF65-F5344CB8AC3E}">
        <p14:creationId xmlns:p14="http://schemas.microsoft.com/office/powerpoint/2010/main" val="278858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88F9-E935-4659-AD81-CE5D4DE50E4B}"/>
              </a:ext>
            </a:extLst>
          </p:cNvPr>
          <p:cNvSpPr>
            <a:spLocks noGrp="1"/>
          </p:cNvSpPr>
          <p:nvPr>
            <p:ph type="title"/>
          </p:nvPr>
        </p:nvSpPr>
        <p:spPr>
          <a:xfrm>
            <a:off x="838200" y="115910"/>
            <a:ext cx="10515600" cy="2133857"/>
          </a:xfrm>
        </p:spPr>
        <p:txBody>
          <a:bodyPr>
            <a:noAutofit/>
          </a:bodyPr>
          <a:lstStyle/>
          <a:p>
            <a:r>
              <a:rPr lang="en-US" sz="3200" dirty="0"/>
              <a:t>You will then conduct a search for your employer in our database.  Type your employer name in the box and then hit the SEARCH button.  If after conducting the search your Employer is not found in our database, you will have the opportunity to create a new employer</a:t>
            </a:r>
          </a:p>
        </p:txBody>
      </p:sp>
      <p:pic>
        <p:nvPicPr>
          <p:cNvPr id="5" name="Content Placeholder 4" descr="A screenshot of a social media post&#10;&#10;Description automatically generated">
            <a:extLst>
              <a:ext uri="{FF2B5EF4-FFF2-40B4-BE49-F238E27FC236}">
                <a16:creationId xmlns:a16="http://schemas.microsoft.com/office/drawing/2014/main" id="{6F9A95E6-711C-460C-BC7D-A2A79B5DD8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794" y="2249768"/>
            <a:ext cx="10515600" cy="4189210"/>
          </a:xfrm>
        </p:spPr>
      </p:pic>
    </p:spTree>
    <p:extLst>
      <p:ext uri="{BB962C8B-B14F-4D97-AF65-F5344CB8AC3E}">
        <p14:creationId xmlns:p14="http://schemas.microsoft.com/office/powerpoint/2010/main" val="135758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87D7-E36D-4193-8C44-2BB9D58B094A}"/>
              </a:ext>
            </a:extLst>
          </p:cNvPr>
          <p:cNvSpPr>
            <a:spLocks noGrp="1"/>
          </p:cNvSpPr>
          <p:nvPr>
            <p:ph type="title"/>
          </p:nvPr>
        </p:nvSpPr>
        <p:spPr>
          <a:xfrm>
            <a:off x="433589" y="-437882"/>
            <a:ext cx="3700529" cy="7295882"/>
          </a:xfrm>
        </p:spPr>
        <p:txBody>
          <a:bodyPr>
            <a:noAutofit/>
          </a:bodyPr>
          <a:lstStyle/>
          <a:p>
            <a:r>
              <a:rPr lang="en-US" sz="3200" dirty="0"/>
              <a:t>If your employer exists,  you may choose it by clicking on the SELECT (if the address is different, you will have an opportunity to change it as you progress through the screens). If your employer is not in our database, click Create New Employer below.</a:t>
            </a:r>
          </a:p>
        </p:txBody>
      </p:sp>
      <p:pic>
        <p:nvPicPr>
          <p:cNvPr id="5" name="Content Placeholder 4" descr="A screenshot of a social media post&#10;&#10;Description automatically generated">
            <a:extLst>
              <a:ext uri="{FF2B5EF4-FFF2-40B4-BE49-F238E27FC236}">
                <a16:creationId xmlns:a16="http://schemas.microsoft.com/office/drawing/2014/main" id="{741AB076-2000-4300-BF3B-2240136EA8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5330" y="463639"/>
            <a:ext cx="7856111" cy="5958023"/>
          </a:xfrm>
        </p:spPr>
      </p:pic>
    </p:spTree>
    <p:extLst>
      <p:ext uri="{BB962C8B-B14F-4D97-AF65-F5344CB8AC3E}">
        <p14:creationId xmlns:p14="http://schemas.microsoft.com/office/powerpoint/2010/main" val="4045357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570D-31A9-4C81-B692-3AA0586D31D3}"/>
              </a:ext>
            </a:extLst>
          </p:cNvPr>
          <p:cNvSpPr>
            <a:spLocks noGrp="1"/>
          </p:cNvSpPr>
          <p:nvPr>
            <p:ph type="title"/>
          </p:nvPr>
        </p:nvSpPr>
        <p:spPr/>
        <p:txBody>
          <a:bodyPr>
            <a:normAutofit fontScale="90000"/>
          </a:bodyPr>
          <a:lstStyle/>
          <a:p>
            <a:r>
              <a:rPr lang="en-US" dirty="0"/>
              <a:t>If you do not need to edit the Contact Info. For the Employer, choose Edit Correspondent Information</a:t>
            </a:r>
          </a:p>
        </p:txBody>
      </p:sp>
      <p:pic>
        <p:nvPicPr>
          <p:cNvPr id="5" name="Content Placeholder 4" descr="A screenshot of a cell phone&#10;&#10;Description automatically generated">
            <a:extLst>
              <a:ext uri="{FF2B5EF4-FFF2-40B4-BE49-F238E27FC236}">
                <a16:creationId xmlns:a16="http://schemas.microsoft.com/office/drawing/2014/main" id="{1BAB87E5-3747-4ADD-A92A-B750B224D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4751" y="1825624"/>
            <a:ext cx="8783503" cy="4549417"/>
          </a:xfrm>
        </p:spPr>
      </p:pic>
    </p:spTree>
    <p:extLst>
      <p:ext uri="{BB962C8B-B14F-4D97-AF65-F5344CB8AC3E}">
        <p14:creationId xmlns:p14="http://schemas.microsoft.com/office/powerpoint/2010/main" val="425705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845E-9A1E-4032-AF99-B9A1DD7A3E3D}"/>
              </a:ext>
            </a:extLst>
          </p:cNvPr>
          <p:cNvSpPr>
            <a:spLocks noGrp="1"/>
          </p:cNvSpPr>
          <p:nvPr>
            <p:ph type="title"/>
          </p:nvPr>
        </p:nvSpPr>
        <p:spPr>
          <a:xfrm>
            <a:off x="386366" y="365125"/>
            <a:ext cx="4275786" cy="6331889"/>
          </a:xfrm>
        </p:spPr>
        <p:txBody>
          <a:bodyPr>
            <a:noAutofit/>
          </a:bodyPr>
          <a:lstStyle/>
          <a:p>
            <a:r>
              <a:rPr lang="en-US" sz="2800" dirty="0"/>
              <a:t>Often this will be the same as the information for the registrant.   However, if there is someone else who should receive notifications regarding lobbying or who takes care of filing for you, this would be the place to add that information.  Once the correspondent information is verified or changed, press  the CONTINUE button at the bottom of the screen</a:t>
            </a:r>
          </a:p>
        </p:txBody>
      </p:sp>
      <p:pic>
        <p:nvPicPr>
          <p:cNvPr id="5" name="Content Placeholder 4" descr="A screenshot of a social media post&#10;&#10;Description automatically generated">
            <a:extLst>
              <a:ext uri="{FF2B5EF4-FFF2-40B4-BE49-F238E27FC236}">
                <a16:creationId xmlns:a16="http://schemas.microsoft.com/office/drawing/2014/main" id="{5EB3731B-E81B-4FCB-9480-F08AEE2689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9046" y="721217"/>
            <a:ext cx="6929693" cy="5481504"/>
          </a:xfrm>
        </p:spPr>
      </p:pic>
    </p:spTree>
    <p:extLst>
      <p:ext uri="{BB962C8B-B14F-4D97-AF65-F5344CB8AC3E}">
        <p14:creationId xmlns:p14="http://schemas.microsoft.com/office/powerpoint/2010/main" val="1180472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9491-7F9F-4654-A810-2846F7574FBB}"/>
              </a:ext>
            </a:extLst>
          </p:cNvPr>
          <p:cNvSpPr>
            <a:spLocks noGrp="1"/>
          </p:cNvSpPr>
          <p:nvPr>
            <p:ph type="title"/>
          </p:nvPr>
        </p:nvSpPr>
        <p:spPr>
          <a:xfrm>
            <a:off x="838200" y="365126"/>
            <a:ext cx="10515600" cy="467632"/>
          </a:xfrm>
        </p:spPr>
        <p:txBody>
          <a:bodyPr>
            <a:normAutofit fontScale="90000"/>
          </a:bodyPr>
          <a:lstStyle/>
          <a:p>
            <a:r>
              <a:rPr lang="en-US" dirty="0"/>
              <a:t>Adding Clients</a:t>
            </a:r>
          </a:p>
        </p:txBody>
      </p:sp>
      <p:sp>
        <p:nvSpPr>
          <p:cNvPr id="3" name="Content Placeholder 2">
            <a:extLst>
              <a:ext uri="{FF2B5EF4-FFF2-40B4-BE49-F238E27FC236}">
                <a16:creationId xmlns:a16="http://schemas.microsoft.com/office/drawing/2014/main" id="{67DD3703-D1C8-4354-928F-4249E7B5B1D2}"/>
              </a:ext>
            </a:extLst>
          </p:cNvPr>
          <p:cNvSpPr>
            <a:spLocks noGrp="1"/>
          </p:cNvSpPr>
          <p:nvPr>
            <p:ph idx="1"/>
          </p:nvPr>
        </p:nvSpPr>
        <p:spPr/>
        <p:txBody>
          <a:bodyPr/>
          <a:lstStyle/>
          <a:p>
            <a:r>
              <a:rPr lang="en-US" dirty="0"/>
              <a:t>During the year, if you were to add clients to your registration – you would follow the same steps from the next slide forward.</a:t>
            </a:r>
          </a:p>
        </p:txBody>
      </p:sp>
    </p:spTree>
    <p:extLst>
      <p:ext uri="{BB962C8B-B14F-4D97-AF65-F5344CB8AC3E}">
        <p14:creationId xmlns:p14="http://schemas.microsoft.com/office/powerpoint/2010/main" val="162207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2494-FD37-46D6-9D80-8325F9FE22FB}"/>
              </a:ext>
            </a:extLst>
          </p:cNvPr>
          <p:cNvSpPr>
            <a:spLocks noGrp="1"/>
          </p:cNvSpPr>
          <p:nvPr>
            <p:ph type="title"/>
          </p:nvPr>
        </p:nvSpPr>
        <p:spPr>
          <a:xfrm>
            <a:off x="360608" y="365124"/>
            <a:ext cx="3189292" cy="6331890"/>
          </a:xfrm>
        </p:spPr>
        <p:txBody>
          <a:bodyPr>
            <a:noAutofit/>
          </a:bodyPr>
          <a:lstStyle/>
          <a:p>
            <a:r>
              <a:rPr lang="en-US" sz="2800" dirty="0"/>
              <a:t>You must have at least one client in order to register as a lobbyist (</a:t>
            </a:r>
            <a:r>
              <a:rPr lang="en-US" sz="2800" b="1" dirty="0"/>
              <a:t>even if the client and the employer are the same</a:t>
            </a:r>
            <a:r>
              <a:rPr lang="en-US" sz="2800" dirty="0"/>
              <a:t>).  Click the ADD CLIENT button to continue.  This will begin a search If your client does not exist in the database, you will have the opportunity to CREATE NEW CLIENT</a:t>
            </a:r>
          </a:p>
        </p:txBody>
      </p:sp>
      <p:pic>
        <p:nvPicPr>
          <p:cNvPr id="5" name="Content Placeholder 4" descr="A screenshot of a cell phone&#10;&#10;Description automatically generated">
            <a:extLst>
              <a:ext uri="{FF2B5EF4-FFF2-40B4-BE49-F238E27FC236}">
                <a16:creationId xmlns:a16="http://schemas.microsoft.com/office/drawing/2014/main" id="{1F97F9EC-F84C-40AB-BC22-5FD48024F0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899" y="605307"/>
            <a:ext cx="8118360" cy="5701557"/>
          </a:xfrm>
        </p:spPr>
      </p:pic>
    </p:spTree>
    <p:extLst>
      <p:ext uri="{BB962C8B-B14F-4D97-AF65-F5344CB8AC3E}">
        <p14:creationId xmlns:p14="http://schemas.microsoft.com/office/powerpoint/2010/main" val="802824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8EBD-1192-43AD-80C4-BEE554E504E5}"/>
              </a:ext>
            </a:extLst>
          </p:cNvPr>
          <p:cNvSpPr>
            <a:spLocks noGrp="1"/>
          </p:cNvSpPr>
          <p:nvPr>
            <p:ph type="title"/>
          </p:nvPr>
        </p:nvSpPr>
        <p:spPr/>
        <p:txBody>
          <a:bodyPr>
            <a:noAutofit/>
          </a:bodyPr>
          <a:lstStyle/>
          <a:p>
            <a:r>
              <a:rPr lang="en-US" sz="3200" dirty="0"/>
              <a:t>If you are returning lobbyist and want to add clients from the previous year, choose PREVIOUS YEAR CLIENTS and a drop- down list of prior clients will appear.</a:t>
            </a:r>
          </a:p>
        </p:txBody>
      </p:sp>
      <p:pic>
        <p:nvPicPr>
          <p:cNvPr id="5" name="Content Placeholder 4" descr="A screenshot of a cell phone&#10;&#10;Description automatically generated">
            <a:extLst>
              <a:ext uri="{FF2B5EF4-FFF2-40B4-BE49-F238E27FC236}">
                <a16:creationId xmlns:a16="http://schemas.microsoft.com/office/drawing/2014/main" id="{01B0E770-C044-45D1-8B52-4F64CC9568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5950" y="1825625"/>
            <a:ext cx="8080100" cy="4351338"/>
          </a:xfrm>
        </p:spPr>
      </p:pic>
    </p:spTree>
    <p:extLst>
      <p:ext uri="{BB962C8B-B14F-4D97-AF65-F5344CB8AC3E}">
        <p14:creationId xmlns:p14="http://schemas.microsoft.com/office/powerpoint/2010/main" val="129035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F2FA-48D2-447A-98D3-F3D95024BA79}"/>
              </a:ext>
            </a:extLst>
          </p:cNvPr>
          <p:cNvSpPr>
            <a:spLocks noGrp="1"/>
          </p:cNvSpPr>
          <p:nvPr>
            <p:ph type="ctrTitle"/>
          </p:nvPr>
        </p:nvSpPr>
        <p:spPr/>
        <p:txBody>
          <a:bodyPr/>
          <a:lstStyle/>
          <a:p>
            <a:r>
              <a:rPr lang="en-US" dirty="0"/>
              <a:t>Registering as a Lobbyist</a:t>
            </a:r>
          </a:p>
        </p:txBody>
      </p:sp>
      <p:sp>
        <p:nvSpPr>
          <p:cNvPr id="3" name="Subtitle 2">
            <a:extLst>
              <a:ext uri="{FF2B5EF4-FFF2-40B4-BE49-F238E27FC236}">
                <a16:creationId xmlns:a16="http://schemas.microsoft.com/office/drawing/2014/main" id="{19638B58-3E74-4FE5-90AD-0CE016F25E4C}"/>
              </a:ext>
            </a:extLst>
          </p:cNvPr>
          <p:cNvSpPr>
            <a:spLocks noGrp="1"/>
          </p:cNvSpPr>
          <p:nvPr>
            <p:ph type="subTitle" idx="1"/>
          </p:nvPr>
        </p:nvSpPr>
        <p:spPr/>
        <p:txBody>
          <a:bodyPr>
            <a:normAutofit fontScale="92500"/>
          </a:bodyPr>
          <a:lstStyle/>
          <a:p>
            <a:r>
              <a:rPr lang="en-US" dirty="0"/>
              <a:t>These instructions will walk you through, screen by screen, how to use the Electronic Lobbyist Filing System (ELF) to register as a lobbyist.  There are other presentations for Activity Reports and Termination.</a:t>
            </a:r>
          </a:p>
          <a:p>
            <a:r>
              <a:rPr lang="en-US" dirty="0"/>
              <a:t>The ELF is found at this website: </a:t>
            </a:r>
            <a:r>
              <a:rPr lang="en-US" dirty="0">
                <a:hlinkClick r:id="rId2"/>
              </a:rPr>
              <a:t>https://webapps1.chicago.gov/elf/index.html</a:t>
            </a:r>
            <a:endParaRPr lang="en-US" dirty="0"/>
          </a:p>
          <a:p>
            <a:endParaRPr lang="en-US" dirty="0"/>
          </a:p>
        </p:txBody>
      </p:sp>
    </p:spTree>
    <p:extLst>
      <p:ext uri="{BB962C8B-B14F-4D97-AF65-F5344CB8AC3E}">
        <p14:creationId xmlns:p14="http://schemas.microsoft.com/office/powerpoint/2010/main" val="1764325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7829-A95A-4BB8-87F9-463263A1B2C7}"/>
              </a:ext>
            </a:extLst>
          </p:cNvPr>
          <p:cNvSpPr>
            <a:spLocks noGrp="1"/>
          </p:cNvSpPr>
          <p:nvPr>
            <p:ph type="title"/>
          </p:nvPr>
        </p:nvSpPr>
        <p:spPr>
          <a:xfrm>
            <a:off x="838200" y="365126"/>
            <a:ext cx="10515600" cy="1000036"/>
          </a:xfrm>
        </p:spPr>
        <p:txBody>
          <a:bodyPr>
            <a:normAutofit fontScale="90000"/>
          </a:bodyPr>
          <a:lstStyle/>
          <a:p>
            <a:r>
              <a:rPr lang="en-US" dirty="0"/>
              <a:t>Put in the name of your client and choose Search.</a:t>
            </a:r>
          </a:p>
        </p:txBody>
      </p:sp>
      <p:pic>
        <p:nvPicPr>
          <p:cNvPr id="5" name="Content Placeholder 4" descr="A screenshot of a social media post&#10;&#10;Description automatically generated">
            <a:extLst>
              <a:ext uri="{FF2B5EF4-FFF2-40B4-BE49-F238E27FC236}">
                <a16:creationId xmlns:a16="http://schemas.microsoft.com/office/drawing/2014/main" id="{FB5B60A6-624F-456E-9DAD-1F5B3103DF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313" y="1365162"/>
            <a:ext cx="8673374" cy="4984123"/>
          </a:xfrm>
        </p:spPr>
      </p:pic>
    </p:spTree>
    <p:extLst>
      <p:ext uri="{BB962C8B-B14F-4D97-AF65-F5344CB8AC3E}">
        <p14:creationId xmlns:p14="http://schemas.microsoft.com/office/powerpoint/2010/main" val="1701690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98EC-6B73-4B7A-999A-9BD0810BEA52}"/>
              </a:ext>
            </a:extLst>
          </p:cNvPr>
          <p:cNvSpPr>
            <a:spLocks noGrp="1"/>
          </p:cNvSpPr>
          <p:nvPr>
            <p:ph type="title"/>
          </p:nvPr>
        </p:nvSpPr>
        <p:spPr/>
        <p:txBody>
          <a:bodyPr>
            <a:noAutofit/>
          </a:bodyPr>
          <a:lstStyle/>
          <a:p>
            <a:r>
              <a:rPr lang="en-US" sz="3200" dirty="0"/>
              <a:t>If your client was not found in our database, no options will show up for you to choose from, you will then click the CREATE NEW CLIENT button and follow the steps for adding client information.</a:t>
            </a:r>
          </a:p>
        </p:txBody>
      </p:sp>
      <p:pic>
        <p:nvPicPr>
          <p:cNvPr id="5" name="Content Placeholder 4" descr="A screenshot of a cell phone&#10;&#10;Description automatically generated">
            <a:extLst>
              <a:ext uri="{FF2B5EF4-FFF2-40B4-BE49-F238E27FC236}">
                <a16:creationId xmlns:a16="http://schemas.microsoft.com/office/drawing/2014/main" id="{36F20FCA-9BAF-4C61-9001-3FFEAC854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4836" y="1495948"/>
            <a:ext cx="7155840" cy="4668137"/>
          </a:xfrm>
        </p:spPr>
      </p:pic>
    </p:spTree>
    <p:extLst>
      <p:ext uri="{BB962C8B-B14F-4D97-AF65-F5344CB8AC3E}">
        <p14:creationId xmlns:p14="http://schemas.microsoft.com/office/powerpoint/2010/main" val="216233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A5E2-2D40-4625-B494-8AFCD43D9A21}"/>
              </a:ext>
            </a:extLst>
          </p:cNvPr>
          <p:cNvSpPr>
            <a:spLocks noGrp="1"/>
          </p:cNvSpPr>
          <p:nvPr>
            <p:ph type="title"/>
          </p:nvPr>
        </p:nvSpPr>
        <p:spPr>
          <a:xfrm>
            <a:off x="838200" y="365126"/>
            <a:ext cx="10515600" cy="1296250"/>
          </a:xfrm>
        </p:spPr>
        <p:txBody>
          <a:bodyPr>
            <a:normAutofit fontScale="90000"/>
          </a:bodyPr>
          <a:lstStyle/>
          <a:p>
            <a:r>
              <a:rPr lang="en-US" dirty="0"/>
              <a:t>Provide all the requested information for the client and then click Continue</a:t>
            </a:r>
          </a:p>
        </p:txBody>
      </p:sp>
      <p:pic>
        <p:nvPicPr>
          <p:cNvPr id="5" name="Content Placeholder 4" descr="A screenshot of a social media post&#10;&#10;Description automatically generated">
            <a:extLst>
              <a:ext uri="{FF2B5EF4-FFF2-40B4-BE49-F238E27FC236}">
                <a16:creationId xmlns:a16="http://schemas.microsoft.com/office/drawing/2014/main" id="{184E77C9-4B96-4BBC-83DE-8D671E5BD1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700" y="1631732"/>
            <a:ext cx="9136858" cy="4743310"/>
          </a:xfrm>
        </p:spPr>
      </p:pic>
    </p:spTree>
    <p:extLst>
      <p:ext uri="{BB962C8B-B14F-4D97-AF65-F5344CB8AC3E}">
        <p14:creationId xmlns:p14="http://schemas.microsoft.com/office/powerpoint/2010/main" val="4012666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C044-4036-4F06-92F0-7A4F992ADAC0}"/>
              </a:ext>
            </a:extLst>
          </p:cNvPr>
          <p:cNvSpPr>
            <a:spLocks noGrp="1"/>
          </p:cNvSpPr>
          <p:nvPr>
            <p:ph type="title"/>
          </p:nvPr>
        </p:nvSpPr>
        <p:spPr>
          <a:xfrm>
            <a:off x="347730" y="365125"/>
            <a:ext cx="5396247" cy="6017900"/>
          </a:xfrm>
        </p:spPr>
        <p:txBody>
          <a:bodyPr>
            <a:noAutofit/>
          </a:bodyPr>
          <a:lstStyle/>
          <a:p>
            <a:r>
              <a:rPr lang="en-US" sz="2800" dirty="0"/>
              <a:t>You must now provide the requested information for the client you are registering.  The CONTRACT DATE, if there is no actual contract, might be the lobbyist’s date of hire or date he/she began to lobby for this client.  If you lobby on behalf of the client pursuant to a written contract, you can upload the contract to your registration by choosing the browse button, finding the document on your computer (in any standard format) and choosing it.  When you hit CONTINUE at the bottom, the document will be uploaded.</a:t>
            </a:r>
          </a:p>
        </p:txBody>
      </p:sp>
      <p:pic>
        <p:nvPicPr>
          <p:cNvPr id="5" name="Content Placeholder 4" descr="A screenshot of a cell phone&#10;&#10;Description automatically generated">
            <a:extLst>
              <a:ext uri="{FF2B5EF4-FFF2-40B4-BE49-F238E27FC236}">
                <a16:creationId xmlns:a16="http://schemas.microsoft.com/office/drawing/2014/main" id="{05191652-9565-4D5B-B06D-6A721482FD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3977" y="1198405"/>
            <a:ext cx="6569225" cy="5184619"/>
          </a:xfrm>
        </p:spPr>
      </p:pic>
    </p:spTree>
    <p:extLst>
      <p:ext uri="{BB962C8B-B14F-4D97-AF65-F5344CB8AC3E}">
        <p14:creationId xmlns:p14="http://schemas.microsoft.com/office/powerpoint/2010/main" val="3096126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0FBF-E661-4DE6-A1AE-46E8E1F9A131}"/>
              </a:ext>
            </a:extLst>
          </p:cNvPr>
          <p:cNvSpPr>
            <a:spLocks noGrp="1"/>
          </p:cNvSpPr>
          <p:nvPr>
            <p:ph type="title"/>
          </p:nvPr>
        </p:nvSpPr>
        <p:spPr>
          <a:xfrm>
            <a:off x="560542" y="365125"/>
            <a:ext cx="3135695" cy="5816734"/>
          </a:xfrm>
        </p:spPr>
        <p:txBody>
          <a:bodyPr>
            <a:normAutofit/>
          </a:bodyPr>
          <a:lstStyle/>
          <a:p>
            <a:r>
              <a:rPr lang="en-US" sz="3200" dirty="0"/>
              <a:t>If you lobby on behalf of a verbal agreement, after choosing that option, you will be offered a box in which to supply the information we require of a verbal agreement.</a:t>
            </a:r>
          </a:p>
        </p:txBody>
      </p:sp>
      <p:pic>
        <p:nvPicPr>
          <p:cNvPr id="5" name="Content Placeholder 4" descr="A screenshot of a cell phone&#10;&#10;Description automatically generated">
            <a:extLst>
              <a:ext uri="{FF2B5EF4-FFF2-40B4-BE49-F238E27FC236}">
                <a16:creationId xmlns:a16="http://schemas.microsoft.com/office/drawing/2014/main" id="{F35350E8-8FBF-46B9-9D92-7A23B7DF01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0810" y="1043189"/>
            <a:ext cx="7960650" cy="5388511"/>
          </a:xfrm>
        </p:spPr>
      </p:pic>
    </p:spTree>
    <p:extLst>
      <p:ext uri="{BB962C8B-B14F-4D97-AF65-F5344CB8AC3E}">
        <p14:creationId xmlns:p14="http://schemas.microsoft.com/office/powerpoint/2010/main" val="833916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DBAC-BAF2-401E-B55B-1CF9A05B6060}"/>
              </a:ext>
            </a:extLst>
          </p:cNvPr>
          <p:cNvSpPr>
            <a:spLocks noGrp="1"/>
          </p:cNvSpPr>
          <p:nvPr>
            <p:ph type="title"/>
          </p:nvPr>
        </p:nvSpPr>
        <p:spPr/>
        <p:txBody>
          <a:bodyPr>
            <a:noAutofit/>
          </a:bodyPr>
          <a:lstStyle/>
          <a:p>
            <a:r>
              <a:rPr lang="en-US" sz="2800" dirty="0"/>
              <a:t>Finally, for each client, you will be asked what City Department(s) you intend to lobby on behalf of this client.  Choose agencies from the drop- down list.  Use the Add Department button to add more.  Hit Continue when you have added all the agencies that you intend to lobby</a:t>
            </a:r>
          </a:p>
        </p:txBody>
      </p:sp>
      <p:pic>
        <p:nvPicPr>
          <p:cNvPr id="5" name="Content Placeholder 4" descr="A screenshot of a social media post&#10;&#10;Description automatically generated">
            <a:extLst>
              <a:ext uri="{FF2B5EF4-FFF2-40B4-BE49-F238E27FC236}">
                <a16:creationId xmlns:a16="http://schemas.microsoft.com/office/drawing/2014/main" id="{55E3FEB5-E985-4825-9C16-0F4EAD53CB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7757" y="1825624"/>
            <a:ext cx="7914129" cy="4812007"/>
          </a:xfrm>
        </p:spPr>
      </p:pic>
    </p:spTree>
    <p:extLst>
      <p:ext uri="{BB962C8B-B14F-4D97-AF65-F5344CB8AC3E}">
        <p14:creationId xmlns:p14="http://schemas.microsoft.com/office/powerpoint/2010/main" val="1867912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0140-A171-4931-9CFD-9FF962330F43}"/>
              </a:ext>
            </a:extLst>
          </p:cNvPr>
          <p:cNvSpPr>
            <a:spLocks noGrp="1"/>
          </p:cNvSpPr>
          <p:nvPr>
            <p:ph type="title"/>
          </p:nvPr>
        </p:nvSpPr>
        <p:spPr/>
        <p:txBody>
          <a:bodyPr>
            <a:normAutofit/>
          </a:bodyPr>
          <a:lstStyle/>
          <a:p>
            <a:r>
              <a:rPr lang="en-US" dirty="0"/>
              <a:t>After adding all your clients, Click the REVIEW &amp; SUBMIT REGISTRATION button to continue.</a:t>
            </a:r>
          </a:p>
        </p:txBody>
      </p:sp>
      <p:pic>
        <p:nvPicPr>
          <p:cNvPr id="5" name="Content Placeholder 4" descr="A screenshot of a social media post&#10;&#10;Description automatically generated">
            <a:extLst>
              <a:ext uri="{FF2B5EF4-FFF2-40B4-BE49-F238E27FC236}">
                <a16:creationId xmlns:a16="http://schemas.microsoft.com/office/drawing/2014/main" id="{13CBD4F2-17D0-474C-86CD-8A702EE2BB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476" y="1690688"/>
            <a:ext cx="9843324" cy="4805245"/>
          </a:xfrm>
        </p:spPr>
      </p:pic>
    </p:spTree>
    <p:extLst>
      <p:ext uri="{BB962C8B-B14F-4D97-AF65-F5344CB8AC3E}">
        <p14:creationId xmlns:p14="http://schemas.microsoft.com/office/powerpoint/2010/main" val="52540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3682-743D-4A30-8990-D4A278184876}"/>
              </a:ext>
            </a:extLst>
          </p:cNvPr>
          <p:cNvSpPr>
            <a:spLocks noGrp="1"/>
          </p:cNvSpPr>
          <p:nvPr>
            <p:ph type="title"/>
          </p:nvPr>
        </p:nvSpPr>
        <p:spPr>
          <a:xfrm>
            <a:off x="838200" y="309094"/>
            <a:ext cx="10515600" cy="1516532"/>
          </a:xfrm>
        </p:spPr>
        <p:txBody>
          <a:bodyPr>
            <a:normAutofit/>
          </a:bodyPr>
          <a:lstStyle/>
          <a:p>
            <a:r>
              <a:rPr lang="en-US" sz="2800" dirty="0"/>
              <a:t>Provide your Password, Security Answer and click that you have read the terms and conditions.  You can review what you are submitting by scrolling down the page.  Click Submit Final Registration</a:t>
            </a:r>
          </a:p>
        </p:txBody>
      </p:sp>
      <p:pic>
        <p:nvPicPr>
          <p:cNvPr id="5" name="Content Placeholder 4" descr="A screenshot of a social media post&#10;&#10;Description automatically generated">
            <a:extLst>
              <a:ext uri="{FF2B5EF4-FFF2-40B4-BE49-F238E27FC236}">
                <a16:creationId xmlns:a16="http://schemas.microsoft.com/office/drawing/2014/main" id="{683A8409-C230-437C-90D5-8EB99742E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8488" y="1825624"/>
            <a:ext cx="7311580" cy="4959477"/>
          </a:xfrm>
        </p:spPr>
      </p:pic>
    </p:spTree>
    <p:extLst>
      <p:ext uri="{BB962C8B-B14F-4D97-AF65-F5344CB8AC3E}">
        <p14:creationId xmlns:p14="http://schemas.microsoft.com/office/powerpoint/2010/main" val="2659135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D143-7F04-4255-9556-65F1BA69A076}"/>
              </a:ext>
            </a:extLst>
          </p:cNvPr>
          <p:cNvSpPr>
            <a:spLocks noGrp="1"/>
          </p:cNvSpPr>
          <p:nvPr>
            <p:ph type="title"/>
          </p:nvPr>
        </p:nvSpPr>
        <p:spPr>
          <a:xfrm>
            <a:off x="838200" y="365125"/>
            <a:ext cx="10515600" cy="2906109"/>
          </a:xfrm>
        </p:spPr>
        <p:txBody>
          <a:bodyPr>
            <a:noAutofit/>
          </a:bodyPr>
          <a:lstStyle/>
          <a:p>
            <a:r>
              <a:rPr lang="en-US" sz="2800" dirty="0"/>
              <a:t>This screen tells you that you have submitted your registration successfully.  You will receive an email to that effect.  After Board of Ethics personnel have reviewed your registration (and all submissions must be reviewed), you will receive another email informing you of any problems that they found or, if there are no problems, that you may now pay your registration fee and finalize the registration process</a:t>
            </a:r>
          </a:p>
        </p:txBody>
      </p:sp>
      <p:pic>
        <p:nvPicPr>
          <p:cNvPr id="5" name="Content Placeholder 4" descr="A screenshot of a social media post&#10;&#10;Description automatically generated">
            <a:extLst>
              <a:ext uri="{FF2B5EF4-FFF2-40B4-BE49-F238E27FC236}">
                <a16:creationId xmlns:a16="http://schemas.microsoft.com/office/drawing/2014/main" id="{A82FE3D3-2990-468A-90B8-8AB16AA533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098" y="3271234"/>
            <a:ext cx="10395803" cy="3446642"/>
          </a:xfrm>
        </p:spPr>
      </p:pic>
    </p:spTree>
    <p:extLst>
      <p:ext uri="{BB962C8B-B14F-4D97-AF65-F5344CB8AC3E}">
        <p14:creationId xmlns:p14="http://schemas.microsoft.com/office/powerpoint/2010/main" val="39370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20AB-C08D-42FF-AA9C-AED0823D2743}"/>
              </a:ext>
            </a:extLst>
          </p:cNvPr>
          <p:cNvSpPr>
            <a:spLocks noGrp="1"/>
          </p:cNvSpPr>
          <p:nvPr>
            <p:ph type="title"/>
          </p:nvPr>
        </p:nvSpPr>
        <p:spPr>
          <a:xfrm>
            <a:off x="838200" y="180305"/>
            <a:ext cx="10515600" cy="2125014"/>
          </a:xfrm>
        </p:spPr>
        <p:txBody>
          <a:bodyPr>
            <a:normAutofit/>
          </a:bodyPr>
          <a:lstStyle/>
          <a:p>
            <a:r>
              <a:rPr lang="en-US" sz="3200" dirty="0"/>
              <a:t>If you had a problem and your registration was rejected when you login you will see your form is in DRAFT status.  It is usually a client problem, so begin by Viewing Employer Information</a:t>
            </a:r>
          </a:p>
        </p:txBody>
      </p:sp>
      <p:pic>
        <p:nvPicPr>
          <p:cNvPr id="17" name="Content Placeholder 16" descr="A screenshot of a cell phone&#10;&#10;Description automatically generated">
            <a:extLst>
              <a:ext uri="{FF2B5EF4-FFF2-40B4-BE49-F238E27FC236}">
                <a16:creationId xmlns:a16="http://schemas.microsoft.com/office/drawing/2014/main" id="{D79420D5-8D30-47CA-8B78-ADDB85DE6D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5430" y="1825625"/>
            <a:ext cx="8281140" cy="4351338"/>
          </a:xfrm>
        </p:spPr>
      </p:pic>
    </p:spTree>
    <p:extLst>
      <p:ext uri="{BB962C8B-B14F-4D97-AF65-F5344CB8AC3E}">
        <p14:creationId xmlns:p14="http://schemas.microsoft.com/office/powerpoint/2010/main" val="196886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FABB6-EE06-43BF-8A5E-AE52EE486867}"/>
              </a:ext>
            </a:extLst>
          </p:cNvPr>
          <p:cNvSpPr>
            <a:spLocks noGrp="1"/>
          </p:cNvSpPr>
          <p:nvPr>
            <p:ph idx="1"/>
          </p:nvPr>
        </p:nvSpPr>
        <p:spPr>
          <a:xfrm>
            <a:off x="838200" y="746975"/>
            <a:ext cx="10515600" cy="5429988"/>
          </a:xfrm>
        </p:spPr>
        <p:txBody>
          <a:bodyPr/>
          <a:lstStyle/>
          <a:p>
            <a:r>
              <a:rPr lang="en-US" dirty="0"/>
              <a:t>If you are a new lobbyist and have never registered before, please follow the directions below.</a:t>
            </a:r>
          </a:p>
          <a:p>
            <a:r>
              <a:rPr lang="en-US" dirty="0"/>
              <a:t>If you are already registered and want to add more clients to your registration  - begin at slide 16.</a:t>
            </a:r>
          </a:p>
          <a:p>
            <a:r>
              <a:rPr lang="en-US" dirty="0"/>
              <a:t>For other instructions and helps, please click the RESOURCES button at the top of the </a:t>
            </a:r>
            <a:r>
              <a:rPr lang="en-US"/>
              <a:t>ELF screens</a:t>
            </a:r>
            <a:endParaRPr lang="en-US" dirty="0"/>
          </a:p>
        </p:txBody>
      </p:sp>
    </p:spTree>
    <p:extLst>
      <p:ext uri="{BB962C8B-B14F-4D97-AF65-F5344CB8AC3E}">
        <p14:creationId xmlns:p14="http://schemas.microsoft.com/office/powerpoint/2010/main" val="1745966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64EC-C39E-493A-972E-343487039341}"/>
              </a:ext>
            </a:extLst>
          </p:cNvPr>
          <p:cNvSpPr>
            <a:spLocks noGrp="1"/>
          </p:cNvSpPr>
          <p:nvPr>
            <p:ph type="title"/>
          </p:nvPr>
        </p:nvSpPr>
        <p:spPr>
          <a:xfrm>
            <a:off x="838200" y="365125"/>
            <a:ext cx="10515600" cy="1347765"/>
          </a:xfrm>
        </p:spPr>
        <p:txBody>
          <a:bodyPr/>
          <a:lstStyle/>
          <a:p>
            <a:r>
              <a:rPr lang="en-US" dirty="0"/>
              <a:t>Then Click View Clients</a:t>
            </a:r>
          </a:p>
        </p:txBody>
      </p:sp>
      <p:pic>
        <p:nvPicPr>
          <p:cNvPr id="5" name="Content Placeholder 4" descr="A screenshot of a social media post&#10;&#10;Description automatically generated">
            <a:extLst>
              <a:ext uri="{FF2B5EF4-FFF2-40B4-BE49-F238E27FC236}">
                <a16:creationId xmlns:a16="http://schemas.microsoft.com/office/drawing/2014/main" id="{07610ED6-19F3-41BA-803D-FDB9D720E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8907"/>
            <a:ext cx="10515600" cy="4459014"/>
          </a:xfrm>
        </p:spPr>
      </p:pic>
    </p:spTree>
    <p:extLst>
      <p:ext uri="{BB962C8B-B14F-4D97-AF65-F5344CB8AC3E}">
        <p14:creationId xmlns:p14="http://schemas.microsoft.com/office/powerpoint/2010/main" val="3423947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17A0-6847-443B-98EA-6B722E61CB7B}"/>
              </a:ext>
            </a:extLst>
          </p:cNvPr>
          <p:cNvSpPr>
            <a:spLocks noGrp="1"/>
          </p:cNvSpPr>
          <p:nvPr>
            <p:ph type="title"/>
          </p:nvPr>
        </p:nvSpPr>
        <p:spPr/>
        <p:txBody>
          <a:bodyPr>
            <a:normAutofit fontScale="90000"/>
          </a:bodyPr>
          <a:lstStyle/>
          <a:p>
            <a:r>
              <a:rPr lang="en-US" dirty="0"/>
              <a:t>Then choose what you want to edit… usually it is a Contract issue that gets you rejected. Make the corrections and re-submit your registration.</a:t>
            </a:r>
          </a:p>
        </p:txBody>
      </p:sp>
      <p:pic>
        <p:nvPicPr>
          <p:cNvPr id="5" name="Content Placeholder 4" descr="A screenshot of a cell phone&#10;&#10;Description automatically generated">
            <a:extLst>
              <a:ext uri="{FF2B5EF4-FFF2-40B4-BE49-F238E27FC236}">
                <a16:creationId xmlns:a16="http://schemas.microsoft.com/office/drawing/2014/main" id="{8CC133D4-ABE5-4E35-98BA-FE9CF7336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93077"/>
            <a:ext cx="10515600" cy="4626664"/>
          </a:xfrm>
        </p:spPr>
      </p:pic>
    </p:spTree>
    <p:extLst>
      <p:ext uri="{BB962C8B-B14F-4D97-AF65-F5344CB8AC3E}">
        <p14:creationId xmlns:p14="http://schemas.microsoft.com/office/powerpoint/2010/main" val="1060071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F68D2-91ED-4B53-B736-7DA2C4467403}"/>
              </a:ext>
            </a:extLst>
          </p:cNvPr>
          <p:cNvSpPr>
            <a:spLocks noGrp="1"/>
          </p:cNvSpPr>
          <p:nvPr>
            <p:ph type="title"/>
          </p:nvPr>
        </p:nvSpPr>
        <p:spPr>
          <a:xfrm>
            <a:off x="838200" y="218941"/>
            <a:ext cx="10515600" cy="2331076"/>
          </a:xfrm>
        </p:spPr>
        <p:txBody>
          <a:bodyPr>
            <a:normAutofit fontScale="90000"/>
          </a:bodyPr>
          <a:lstStyle/>
          <a:p>
            <a:r>
              <a:rPr lang="en-US" dirty="0"/>
              <a:t>If there were no problems, you will receive an email telling you to pay your fee.  Log In and click on Pending Payment.  You are not registered until the fee is paid.</a:t>
            </a:r>
          </a:p>
        </p:txBody>
      </p:sp>
      <p:pic>
        <p:nvPicPr>
          <p:cNvPr id="5" name="Content Placeholder 4" descr="A screenshot of a social media post&#10;&#10;Description automatically generated">
            <a:extLst>
              <a:ext uri="{FF2B5EF4-FFF2-40B4-BE49-F238E27FC236}">
                <a16:creationId xmlns:a16="http://schemas.microsoft.com/office/drawing/2014/main" id="{EF9D8170-3041-410C-908D-FC849E562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86422"/>
            <a:ext cx="10515600" cy="4252637"/>
          </a:xfrm>
        </p:spPr>
      </p:pic>
    </p:spTree>
    <p:extLst>
      <p:ext uri="{BB962C8B-B14F-4D97-AF65-F5344CB8AC3E}">
        <p14:creationId xmlns:p14="http://schemas.microsoft.com/office/powerpoint/2010/main" val="421249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9C96-2DE1-44D2-9A1C-082E1DCCD675}"/>
              </a:ext>
            </a:extLst>
          </p:cNvPr>
          <p:cNvSpPr>
            <a:spLocks noGrp="1"/>
          </p:cNvSpPr>
          <p:nvPr>
            <p:ph type="title"/>
          </p:nvPr>
        </p:nvSpPr>
        <p:spPr>
          <a:xfrm>
            <a:off x="838200" y="365125"/>
            <a:ext cx="10515600" cy="1747010"/>
          </a:xfrm>
        </p:spPr>
        <p:txBody>
          <a:bodyPr>
            <a:noAutofit/>
          </a:bodyPr>
          <a:lstStyle/>
          <a:p>
            <a:r>
              <a:rPr lang="en-US" sz="3200" dirty="0"/>
              <a:t>Clicking the pay fee online button will take you to the City’s payment engine. You may also send a paper check made out to the Board of Ethics – be sure to tell us the name of </a:t>
            </a:r>
            <a:r>
              <a:rPr lang="en-US" sz="3200" dirty="0" err="1"/>
              <a:t>thelobbyist</a:t>
            </a:r>
            <a:r>
              <a:rPr lang="en-US" sz="3200" dirty="0"/>
              <a:t> to whom the fee is to be applied.</a:t>
            </a:r>
          </a:p>
        </p:txBody>
      </p:sp>
      <p:pic>
        <p:nvPicPr>
          <p:cNvPr id="5" name="Content Placeholder 4" descr="A screenshot of a social media post&#10;&#10;Description automatically generated">
            <a:extLst>
              <a:ext uri="{FF2B5EF4-FFF2-40B4-BE49-F238E27FC236}">
                <a16:creationId xmlns:a16="http://schemas.microsoft.com/office/drawing/2014/main" id="{0996B187-AB70-4321-85B1-99E6232730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601531"/>
            <a:ext cx="10515600" cy="3891343"/>
          </a:xfrm>
        </p:spPr>
      </p:pic>
    </p:spTree>
    <p:extLst>
      <p:ext uri="{BB962C8B-B14F-4D97-AF65-F5344CB8AC3E}">
        <p14:creationId xmlns:p14="http://schemas.microsoft.com/office/powerpoint/2010/main" val="1657959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2945-1543-420B-8B05-ACF70A223EEE}"/>
              </a:ext>
            </a:extLst>
          </p:cNvPr>
          <p:cNvSpPr>
            <a:spLocks noGrp="1"/>
          </p:cNvSpPr>
          <p:nvPr>
            <p:ph type="title"/>
          </p:nvPr>
        </p:nvSpPr>
        <p:spPr>
          <a:xfrm>
            <a:off x="838200" y="365125"/>
            <a:ext cx="10515600" cy="1566706"/>
          </a:xfrm>
        </p:spPr>
        <p:txBody>
          <a:bodyPr>
            <a:normAutofit fontScale="90000"/>
          </a:bodyPr>
          <a:lstStyle/>
          <a:p>
            <a:r>
              <a:rPr lang="en-US" dirty="0"/>
              <a:t>At the city payment engine, choose to pay with credit card or check and click Next.  Provide the requested information.</a:t>
            </a:r>
          </a:p>
        </p:txBody>
      </p:sp>
      <p:pic>
        <p:nvPicPr>
          <p:cNvPr id="5" name="Content Placeholder 4" descr="A screenshot of a cell phone&#10;&#10;Description automatically generated">
            <a:extLst>
              <a:ext uri="{FF2B5EF4-FFF2-40B4-BE49-F238E27FC236}">
                <a16:creationId xmlns:a16="http://schemas.microsoft.com/office/drawing/2014/main" id="{4EA4B136-1A84-408D-A130-D39BDA7BD2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4088" y="2141536"/>
            <a:ext cx="6413399" cy="4663719"/>
          </a:xfrm>
        </p:spPr>
      </p:pic>
    </p:spTree>
    <p:extLst>
      <p:ext uri="{BB962C8B-B14F-4D97-AF65-F5344CB8AC3E}">
        <p14:creationId xmlns:p14="http://schemas.microsoft.com/office/powerpoint/2010/main" val="890710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491F-F3C1-4BF9-B72B-A20F46613426}"/>
              </a:ext>
            </a:extLst>
          </p:cNvPr>
          <p:cNvSpPr>
            <a:spLocks noGrp="1"/>
          </p:cNvSpPr>
          <p:nvPr>
            <p:ph type="title"/>
          </p:nvPr>
        </p:nvSpPr>
        <p:spPr/>
        <p:txBody>
          <a:bodyPr>
            <a:noAutofit/>
          </a:bodyPr>
          <a:lstStyle/>
          <a:p>
            <a:r>
              <a:rPr lang="en-US" sz="3200" dirty="0"/>
              <a:t>Once you have paid, your filing status will be changed to Filed.  A receipt is sent to you from the payment engine.  You can also print out a proof of filing by choosing Print Receipt in ELF.</a:t>
            </a:r>
          </a:p>
        </p:txBody>
      </p:sp>
      <p:pic>
        <p:nvPicPr>
          <p:cNvPr id="5" name="Content Placeholder 4" descr="A screenshot of a cell phone&#10;&#10;Description automatically generated">
            <a:extLst>
              <a:ext uri="{FF2B5EF4-FFF2-40B4-BE49-F238E27FC236}">
                <a16:creationId xmlns:a16="http://schemas.microsoft.com/office/drawing/2014/main" id="{A26B7B18-BE0D-4084-91A6-C0D19E331A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9763" y="1825625"/>
            <a:ext cx="8932473" cy="4351338"/>
          </a:xfrm>
        </p:spPr>
      </p:pic>
    </p:spTree>
    <p:extLst>
      <p:ext uri="{BB962C8B-B14F-4D97-AF65-F5344CB8AC3E}">
        <p14:creationId xmlns:p14="http://schemas.microsoft.com/office/powerpoint/2010/main" val="147361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106A-E78F-42FF-AD67-D5BA3C827958}"/>
              </a:ext>
            </a:extLst>
          </p:cNvPr>
          <p:cNvSpPr>
            <a:spLocks noGrp="1"/>
          </p:cNvSpPr>
          <p:nvPr>
            <p:ph type="title"/>
          </p:nvPr>
        </p:nvSpPr>
        <p:spPr/>
        <p:txBody>
          <a:bodyPr>
            <a:normAutofit fontScale="90000"/>
          </a:bodyPr>
          <a:lstStyle/>
          <a:p>
            <a:r>
              <a:rPr lang="en-US" dirty="0"/>
              <a:t>Click Print and a PDF will be produced.  This receipt is not necessary for the City, but you might want one for your records.</a:t>
            </a:r>
          </a:p>
        </p:txBody>
      </p:sp>
      <p:pic>
        <p:nvPicPr>
          <p:cNvPr id="5" name="Content Placeholder 4" descr="A screenshot of a cell phone&#10;&#10;Description automatically generated">
            <a:extLst>
              <a:ext uri="{FF2B5EF4-FFF2-40B4-BE49-F238E27FC236}">
                <a16:creationId xmlns:a16="http://schemas.microsoft.com/office/drawing/2014/main" id="{C305D5C6-7E83-40C1-A1F1-6590FE99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230" y="2141537"/>
            <a:ext cx="8424211" cy="4516840"/>
          </a:xfrm>
        </p:spPr>
      </p:pic>
    </p:spTree>
    <p:extLst>
      <p:ext uri="{BB962C8B-B14F-4D97-AF65-F5344CB8AC3E}">
        <p14:creationId xmlns:p14="http://schemas.microsoft.com/office/powerpoint/2010/main" val="3914890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FB9E-9ECE-4077-ACA4-8022A43E42B0}"/>
              </a:ext>
            </a:extLst>
          </p:cNvPr>
          <p:cNvSpPr>
            <a:spLocks noGrp="1"/>
          </p:cNvSpPr>
          <p:nvPr>
            <p:ph type="title"/>
          </p:nvPr>
        </p:nvSpPr>
        <p:spPr>
          <a:xfrm>
            <a:off x="333535" y="365124"/>
            <a:ext cx="2708604" cy="5683983"/>
          </a:xfrm>
        </p:spPr>
        <p:txBody>
          <a:bodyPr>
            <a:normAutofit/>
          </a:bodyPr>
          <a:lstStyle/>
          <a:p>
            <a:r>
              <a:rPr lang="en-US" sz="3200" dirty="0"/>
              <a:t>For </a:t>
            </a:r>
            <a:r>
              <a:rPr lang="en-US" sz="3200" b="1" dirty="0"/>
              <a:t>new lobbyists</a:t>
            </a:r>
            <a:r>
              <a:rPr lang="en-US" sz="3200" dirty="0"/>
              <a:t>, you will have to create your login name and password.  Click on Create Your Account</a:t>
            </a:r>
          </a:p>
        </p:txBody>
      </p:sp>
      <p:pic>
        <p:nvPicPr>
          <p:cNvPr id="5" name="Content Placeholder 4" descr="A screenshot of a cell phone&#10;&#10;Description automatically generated">
            <a:extLst>
              <a:ext uri="{FF2B5EF4-FFF2-40B4-BE49-F238E27FC236}">
                <a16:creationId xmlns:a16="http://schemas.microsoft.com/office/drawing/2014/main" id="{A0A6E597-1507-40C3-B36B-0701027557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2138" y="162413"/>
            <a:ext cx="8816327" cy="6330463"/>
          </a:xfrm>
        </p:spPr>
      </p:pic>
    </p:spTree>
    <p:extLst>
      <p:ext uri="{BB962C8B-B14F-4D97-AF65-F5344CB8AC3E}">
        <p14:creationId xmlns:p14="http://schemas.microsoft.com/office/powerpoint/2010/main" val="19415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5D08-25C6-4398-9C03-D55A42D8C5BE}"/>
              </a:ext>
            </a:extLst>
          </p:cNvPr>
          <p:cNvSpPr>
            <a:spLocks noGrp="1"/>
          </p:cNvSpPr>
          <p:nvPr>
            <p:ph type="title"/>
          </p:nvPr>
        </p:nvSpPr>
        <p:spPr>
          <a:xfrm>
            <a:off x="422031" y="211015"/>
            <a:ext cx="3411415" cy="6506308"/>
          </a:xfrm>
        </p:spPr>
        <p:txBody>
          <a:bodyPr>
            <a:normAutofit/>
          </a:bodyPr>
          <a:lstStyle/>
          <a:p>
            <a:r>
              <a:rPr lang="en-US" sz="3200" dirty="0"/>
              <a:t>Provide all the requested information and click the Request Account button. </a:t>
            </a:r>
            <a:r>
              <a:rPr lang="en-US" sz="3200" b="1" dirty="0"/>
              <a:t>The email address you provide at this step is also your login user-name  This should be unique for each lobbyist.</a:t>
            </a:r>
            <a:endParaRPr lang="en-US" sz="3200" dirty="0"/>
          </a:p>
        </p:txBody>
      </p:sp>
      <p:pic>
        <p:nvPicPr>
          <p:cNvPr id="5" name="Content Placeholder 4" descr="A screenshot of a social media post&#10;&#10;Description automatically generated">
            <a:extLst>
              <a:ext uri="{FF2B5EF4-FFF2-40B4-BE49-F238E27FC236}">
                <a16:creationId xmlns:a16="http://schemas.microsoft.com/office/drawing/2014/main" id="{D31A6EE0-2628-4DDE-AD62-696B3BFB57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2541" y="365125"/>
            <a:ext cx="7798297" cy="5912583"/>
          </a:xfrm>
        </p:spPr>
      </p:pic>
    </p:spTree>
    <p:extLst>
      <p:ext uri="{BB962C8B-B14F-4D97-AF65-F5344CB8AC3E}">
        <p14:creationId xmlns:p14="http://schemas.microsoft.com/office/powerpoint/2010/main" val="3776657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FA9B-EDB6-418F-9451-952F93A90DA1}"/>
              </a:ext>
            </a:extLst>
          </p:cNvPr>
          <p:cNvSpPr>
            <a:spLocks noGrp="1"/>
          </p:cNvSpPr>
          <p:nvPr>
            <p:ph type="title"/>
          </p:nvPr>
        </p:nvSpPr>
        <p:spPr/>
        <p:txBody>
          <a:bodyPr/>
          <a:lstStyle/>
          <a:p>
            <a:r>
              <a:rPr lang="en-US" dirty="0"/>
              <a:t>After creating your account you may then log in to ELF.  Use the Log In button</a:t>
            </a:r>
          </a:p>
        </p:txBody>
      </p:sp>
      <p:pic>
        <p:nvPicPr>
          <p:cNvPr id="5" name="Content Placeholder 4" descr="A screenshot of a social media post&#10;&#10;Description automatically generated">
            <a:extLst>
              <a:ext uri="{FF2B5EF4-FFF2-40B4-BE49-F238E27FC236}">
                <a16:creationId xmlns:a16="http://schemas.microsoft.com/office/drawing/2014/main" id="{48922914-F870-4F71-9134-00F9DCF272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619" y="1825625"/>
            <a:ext cx="10874181" cy="4824086"/>
          </a:xfrm>
        </p:spPr>
      </p:pic>
    </p:spTree>
    <p:extLst>
      <p:ext uri="{BB962C8B-B14F-4D97-AF65-F5344CB8AC3E}">
        <p14:creationId xmlns:p14="http://schemas.microsoft.com/office/powerpoint/2010/main" val="263093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80BF-904E-4BC4-972B-615B39F2DF61}"/>
              </a:ext>
            </a:extLst>
          </p:cNvPr>
          <p:cNvSpPr>
            <a:spLocks noGrp="1"/>
          </p:cNvSpPr>
          <p:nvPr>
            <p:ph type="title"/>
          </p:nvPr>
        </p:nvSpPr>
        <p:spPr>
          <a:xfrm>
            <a:off x="838200" y="365125"/>
            <a:ext cx="4191000" cy="4857506"/>
          </a:xfrm>
        </p:spPr>
        <p:txBody>
          <a:bodyPr>
            <a:normAutofit fontScale="90000"/>
          </a:bodyPr>
          <a:lstStyle/>
          <a:p>
            <a:r>
              <a:rPr lang="en-US" dirty="0"/>
              <a:t>Put in your username, password and be sure to click the box that said you read the terms and conditions and then hit Log In.</a:t>
            </a:r>
          </a:p>
        </p:txBody>
      </p:sp>
      <p:pic>
        <p:nvPicPr>
          <p:cNvPr id="5" name="Content Placeholder 4" descr="A screenshot of a computer&#10;&#10;Description automatically generated">
            <a:extLst>
              <a:ext uri="{FF2B5EF4-FFF2-40B4-BE49-F238E27FC236}">
                <a16:creationId xmlns:a16="http://schemas.microsoft.com/office/drawing/2014/main" id="{7CD478A0-5200-4E87-A618-9DF8149145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1138" y="0"/>
            <a:ext cx="5239097" cy="6664063"/>
          </a:xfrm>
        </p:spPr>
      </p:pic>
    </p:spTree>
    <p:extLst>
      <p:ext uri="{BB962C8B-B14F-4D97-AF65-F5344CB8AC3E}">
        <p14:creationId xmlns:p14="http://schemas.microsoft.com/office/powerpoint/2010/main" val="240322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3982-AE8C-4DE6-BDDC-B6A31C48A385}"/>
              </a:ext>
            </a:extLst>
          </p:cNvPr>
          <p:cNvSpPr>
            <a:spLocks noGrp="1"/>
          </p:cNvSpPr>
          <p:nvPr>
            <p:ph type="title"/>
          </p:nvPr>
        </p:nvSpPr>
        <p:spPr/>
        <p:txBody>
          <a:bodyPr/>
          <a:lstStyle/>
          <a:p>
            <a:r>
              <a:rPr lang="en-US" dirty="0"/>
              <a:t>After logging in, Choose a security question and provide the answer. Choose Continue.</a:t>
            </a:r>
          </a:p>
        </p:txBody>
      </p:sp>
      <p:pic>
        <p:nvPicPr>
          <p:cNvPr id="5" name="Content Placeholder 4" descr="A screenshot of a social media post&#10;&#10;Description automatically generated">
            <a:extLst>
              <a:ext uri="{FF2B5EF4-FFF2-40B4-BE49-F238E27FC236}">
                <a16:creationId xmlns:a16="http://schemas.microsoft.com/office/drawing/2014/main" id="{C6A0BDBA-0E92-4645-84DC-009AD21F84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969" y="1825625"/>
            <a:ext cx="7895493" cy="4919044"/>
          </a:xfrm>
        </p:spPr>
      </p:pic>
    </p:spTree>
    <p:extLst>
      <p:ext uri="{BB962C8B-B14F-4D97-AF65-F5344CB8AC3E}">
        <p14:creationId xmlns:p14="http://schemas.microsoft.com/office/powerpoint/2010/main" val="199780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0782-A726-40DB-A420-820A8059777E}"/>
              </a:ext>
            </a:extLst>
          </p:cNvPr>
          <p:cNvSpPr>
            <a:spLocks noGrp="1"/>
          </p:cNvSpPr>
          <p:nvPr>
            <p:ph type="title"/>
          </p:nvPr>
        </p:nvSpPr>
        <p:spPr>
          <a:xfrm>
            <a:off x="838200" y="365125"/>
            <a:ext cx="10515600" cy="987157"/>
          </a:xfrm>
        </p:spPr>
        <p:txBody>
          <a:bodyPr/>
          <a:lstStyle/>
          <a:p>
            <a:r>
              <a:rPr lang="en-US" dirty="0"/>
              <a:t>At this window, choose View Registrations</a:t>
            </a:r>
          </a:p>
        </p:txBody>
      </p:sp>
      <p:pic>
        <p:nvPicPr>
          <p:cNvPr id="5" name="Content Placeholder 4" descr="A screenshot of a social media post&#10;&#10;Description automatically generated">
            <a:extLst>
              <a:ext uri="{FF2B5EF4-FFF2-40B4-BE49-F238E27FC236}">
                <a16:creationId xmlns:a16="http://schemas.microsoft.com/office/drawing/2014/main" id="{EEBFA790-8059-4741-9E87-A76CACCE04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0766" y="1825625"/>
            <a:ext cx="9440214" cy="4874108"/>
          </a:xfrm>
        </p:spPr>
      </p:pic>
    </p:spTree>
    <p:extLst>
      <p:ext uri="{BB962C8B-B14F-4D97-AF65-F5344CB8AC3E}">
        <p14:creationId xmlns:p14="http://schemas.microsoft.com/office/powerpoint/2010/main" val="1842276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2251</TotalTime>
  <Words>1216</Words>
  <Application>Microsoft Office PowerPoint</Application>
  <PresentationFormat>Widescreen</PresentationFormat>
  <Paragraphs>41</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Before beginning.  Just a reminder that clicking the Resources link at the top of all the pages in ELF you can find links to Instructions, FAQ’s and Definitions.</vt:lpstr>
      <vt:lpstr>Registering as a Lobbyist</vt:lpstr>
      <vt:lpstr>PowerPoint Presentation</vt:lpstr>
      <vt:lpstr>For new lobbyists, you will have to create your login name and password.  Click on Create Your Account</vt:lpstr>
      <vt:lpstr>Provide all the requested information and click the Request Account button. The email address you provide at this step is also your login user-name  This should be unique for each lobbyist.</vt:lpstr>
      <vt:lpstr>After creating your account you may then log in to ELF.  Use the Log In button</vt:lpstr>
      <vt:lpstr>Put in your username, password and be sure to click the box that said you read the terms and conditions and then hit Log In.</vt:lpstr>
      <vt:lpstr>After logging in, Choose a security question and provide the answer. Choose Continue.</vt:lpstr>
      <vt:lpstr>At this window, choose View Registrations</vt:lpstr>
      <vt:lpstr>In the proper year choose Create Registration</vt:lpstr>
      <vt:lpstr>Provide the Lobbyist Details (if pre-populated make sure it is correct) and hit Continue</vt:lpstr>
      <vt:lpstr>Choose Add Employer</vt:lpstr>
      <vt:lpstr>You will then conduct a search for your employer in our database.  Type your employer name in the box and then hit the SEARCH button.  If after conducting the search your Employer is not found in our database, you will have the opportunity to create a new employer</vt:lpstr>
      <vt:lpstr>If your employer exists,  you may choose it by clicking on the SELECT (if the address is different, you will have an opportunity to change it as you progress through the screens). If your employer is not in our database, click Create New Employer below.</vt:lpstr>
      <vt:lpstr>If you do not need to edit the Contact Info. For the Employer, choose Edit Correspondent Information</vt:lpstr>
      <vt:lpstr>Often this will be the same as the information for the registrant.   However, if there is someone else who should receive notifications regarding lobbying or who takes care of filing for you, this would be the place to add that information.  Once the correspondent information is verified or changed, press  the CONTINUE button at the bottom of the screen</vt:lpstr>
      <vt:lpstr>Adding Clients</vt:lpstr>
      <vt:lpstr>You must have at least one client in order to register as a lobbyist (even if the client and the employer are the same).  Click the ADD CLIENT button to continue.  This will begin a search If your client does not exist in the database, you will have the opportunity to CREATE NEW CLIENT</vt:lpstr>
      <vt:lpstr>If you are returning lobbyist and want to add clients from the previous year, choose PREVIOUS YEAR CLIENTS and a drop- down list of prior clients will appear.</vt:lpstr>
      <vt:lpstr>Put in the name of your client and choose Search.</vt:lpstr>
      <vt:lpstr>If your client was not found in our database, no options will show up for you to choose from, you will then click the CREATE NEW CLIENT button and follow the steps for adding client information.</vt:lpstr>
      <vt:lpstr>Provide all the requested information for the client and then click Continue</vt:lpstr>
      <vt:lpstr>You must now provide the requested information for the client you are registering.  The CONTRACT DATE, if there is no actual contract, might be the lobbyist’s date of hire or date he/she began to lobby for this client.  If you lobby on behalf of the client pursuant to a written contract, you can upload the contract to your registration by choosing the browse button, finding the document on your computer (in any standard format) and choosing it.  When you hit CONTINUE at the bottom, the document will be uploaded.</vt:lpstr>
      <vt:lpstr>If you lobby on behalf of a verbal agreement, after choosing that option, you will be offered a box in which to supply the information we require of a verbal agreement.</vt:lpstr>
      <vt:lpstr>Finally, for each client, you will be asked what City Department(s) you intend to lobby on behalf of this client.  Choose agencies from the drop- down list.  Use the Add Department button to add more.  Hit Continue when you have added all the agencies that you intend to lobby</vt:lpstr>
      <vt:lpstr>After adding all your clients, Click the REVIEW &amp; SUBMIT REGISTRATION button to continue.</vt:lpstr>
      <vt:lpstr>Provide your Password, Security Answer and click that you have read the terms and conditions.  You can review what you are submitting by scrolling down the page.  Click Submit Final Registration</vt:lpstr>
      <vt:lpstr>This screen tells you that you have submitted your registration successfully.  You will receive an email to that effect.  After Board of Ethics personnel have reviewed your registration (and all submissions must be reviewed), you will receive another email informing you of any problems that they found or, if there are no problems, that you may now pay your registration fee and finalize the registration process</vt:lpstr>
      <vt:lpstr>If you had a problem and your registration was rejected when you login you will see your form is in DRAFT status.  It is usually a client problem, so begin by Viewing Employer Information</vt:lpstr>
      <vt:lpstr>Then Click View Clients</vt:lpstr>
      <vt:lpstr>Then choose what you want to edit… usually it is a Contract issue that gets you rejected. Make the corrections and re-submit your registration.</vt:lpstr>
      <vt:lpstr>If there were no problems, you will receive an email telling you to pay your fee.  Log In and click on Pending Payment.  You are not registered until the fee is paid.</vt:lpstr>
      <vt:lpstr>Clicking the pay fee online button will take you to the City’s payment engine. You may also send a paper check made out to the Board of Ethics – be sure to tell us the name of thelobbyist to whom the fee is to be applied.</vt:lpstr>
      <vt:lpstr>At the city payment engine, choose to pay with credit card or check and click Next.  Provide the requested information.</vt:lpstr>
      <vt:lpstr>Once you have paid, your filing status will be changed to Filed.  A receipt is sent to you from the payment engine.  You can also print out a proof of filing by choosing Print Receipt in ELF.</vt:lpstr>
      <vt:lpstr>Click Print and a PDF will be produced.  This receipt is not necessary for the City, but you might want one for your records.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Registering as a Lobbyist</dc:title>
  <dc:creator>Jef Johnson</dc:creator>
  <cp:lastModifiedBy>Jef Johnson</cp:lastModifiedBy>
  <cp:revision>22</cp:revision>
  <dcterms:created xsi:type="dcterms:W3CDTF">2020-08-18T18:14:57Z</dcterms:created>
  <dcterms:modified xsi:type="dcterms:W3CDTF">2020-08-21T16:42:16Z</dcterms:modified>
</cp:coreProperties>
</file>